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6" r:id="rId3"/>
    <p:sldId id="259" r:id="rId4"/>
    <p:sldId id="260" r:id="rId5"/>
    <p:sldId id="261" r:id="rId6"/>
    <p:sldId id="263" r:id="rId7"/>
    <p:sldId id="262" r:id="rId8"/>
    <p:sldId id="265"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0" d="100"/>
          <a:sy n="40" d="100"/>
        </p:scale>
        <p:origin x="-822"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A0D60-0D46-4081-8639-536A572FCDB5}" type="datetimeFigureOut">
              <a:rPr lang="ru-RU" smtClean="0"/>
              <a:t>30.03.2011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AAAC44-0D19-4144-9890-5F70CF4AD3A3}"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5A816F3-D7A1-4673-A611-6559A1F5B973}" type="datetimeFigureOut">
              <a:rPr lang="ru-RU" smtClean="0"/>
              <a:t>30.03.2011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224C85F-372C-4138-97D0-415274A0441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224C85F-372C-4138-97D0-415274A0441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224C85F-372C-4138-97D0-415274A0441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224C85F-372C-4138-97D0-415274A04412}"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224C85F-372C-4138-97D0-415274A04412}"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224C85F-372C-4138-97D0-415274A04412}"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224C85F-372C-4138-97D0-415274A04412}"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224C85F-372C-4138-97D0-415274A04412}"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5A816F3-D7A1-4673-A611-6559A1F5B973}" type="datetimeFigureOut">
              <a:rPr lang="ru-RU" smtClean="0"/>
              <a:t>30.03.2011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224C85F-372C-4138-97D0-415274A0441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5A816F3-D7A1-4673-A611-6559A1F5B973}" type="datetimeFigureOut">
              <a:rPr lang="ru-RU" smtClean="0"/>
              <a:t>30.03.2011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224C85F-372C-4138-97D0-415274A04412}"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5A816F3-D7A1-4673-A611-6559A1F5B973}" type="datetimeFigureOut">
              <a:rPr lang="ru-RU" smtClean="0"/>
              <a:t>30.03.2011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224C85F-372C-4138-97D0-415274A04412}"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5A816F3-D7A1-4673-A611-6559A1F5B973}" type="datetimeFigureOut">
              <a:rPr lang="ru-RU" smtClean="0"/>
              <a:t>30.03.2011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224C85F-372C-4138-97D0-415274A0441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0"/>
            <a:ext cx="7772400" cy="3714775"/>
          </a:xfrm>
        </p:spPr>
        <p:txBody>
          <a:bodyPr>
            <a:noAutofit/>
          </a:bodyPr>
          <a:lstStyle/>
          <a:p>
            <a:pPr algn="ctr"/>
            <a:r>
              <a:rPr lang="ru-RU" sz="5400" dirty="0" smtClean="0">
                <a:ln>
                  <a:solidFill>
                    <a:schemeClr val="tx1"/>
                  </a:solidFill>
                </a:ln>
                <a:latin typeface="Times New Roman" pitchFamily="18" charset="0"/>
                <a:cs typeface="Times New Roman" pitchFamily="18" charset="0"/>
              </a:rPr>
              <a:t>Проектная методика на уроках английского языка</a:t>
            </a:r>
            <a:endParaRPr lang="ru-RU" sz="5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85786" y="-1285908"/>
            <a:ext cx="7858180" cy="1714512"/>
          </a:xfrm>
        </p:spPr>
        <p:txBody>
          <a:bodyPr>
            <a:normAutofit/>
          </a:bodyPr>
          <a:lstStyle/>
          <a:p>
            <a:pPr algn="just"/>
            <a:endParaRPr lang="ru-RU" sz="4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just">
              <a:buNone/>
            </a:pPr>
            <a:r>
              <a:rPr lang="ru-RU" sz="3600" dirty="0" smtClean="0">
                <a:latin typeface="Times New Roman" pitchFamily="18" charset="0"/>
                <a:cs typeface="Times New Roman" pitchFamily="18" charset="0"/>
              </a:rPr>
              <a:t>Применение проектной методики повышает интерес учащихся к изучению ИЯ путем развития внутренней мотивации при помощи переноса центра процесса обучения с учителя на ученика. </a:t>
            </a:r>
          </a:p>
          <a:p>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r>
              <a:rPr lang="ru-RU" sz="2400" dirty="0" smtClean="0">
                <a:latin typeface="Times New Roman" pitchFamily="18" charset="0"/>
                <a:cs typeface="Times New Roman" pitchFamily="18" charset="0"/>
              </a:rPr>
              <a:t>1.</a:t>
            </a:r>
            <a:r>
              <a:rPr lang="ru-RU" sz="2400" i="1" dirty="0" smtClean="0">
                <a:latin typeface="Times New Roman" pitchFamily="18" charset="0"/>
                <a:cs typeface="Times New Roman" pitchFamily="18" charset="0"/>
              </a:rPr>
              <a:t>Вариативность</a:t>
            </a:r>
            <a:r>
              <a:rPr lang="ru-RU" sz="2400" dirty="0" smtClean="0">
                <a:latin typeface="Times New Roman" pitchFamily="18" charset="0"/>
                <a:cs typeface="Times New Roman" pitchFamily="18" charset="0"/>
              </a:rPr>
              <a:t>.</a:t>
            </a:r>
          </a:p>
          <a:p>
            <a:pPr algn="just">
              <a:buNone/>
            </a:pPr>
            <a:r>
              <a:rPr lang="ru-RU" sz="2400" dirty="0" smtClean="0">
                <a:latin typeface="Times New Roman" pitchFamily="18" charset="0"/>
                <a:cs typeface="Times New Roman" pitchFamily="18" charset="0"/>
              </a:rPr>
              <a:t>Вариативность деятельности на уроке предполагает индивидуальную, парную и групповую формы работы.</a:t>
            </a:r>
          </a:p>
          <a:p>
            <a:pPr algn="just"/>
            <a:r>
              <a:rPr lang="ru-RU" sz="2400" dirty="0" smtClean="0">
                <a:latin typeface="Times New Roman" pitchFamily="18" charset="0"/>
                <a:cs typeface="Times New Roman" pitchFamily="18" charset="0"/>
              </a:rPr>
              <a:t>2.</a:t>
            </a:r>
            <a:r>
              <a:rPr lang="ru-RU" sz="2400" i="1" dirty="0" smtClean="0">
                <a:latin typeface="Times New Roman" pitchFamily="18" charset="0"/>
                <a:cs typeface="Times New Roman" pitchFamily="18" charset="0"/>
              </a:rPr>
              <a:t>Решение проблем.</a:t>
            </a:r>
            <a:endParaRPr lang="ru-RU" sz="2400" dirty="0" smtClean="0">
              <a:latin typeface="Times New Roman" pitchFamily="18" charset="0"/>
              <a:cs typeface="Times New Roman" pitchFamily="18" charset="0"/>
            </a:endParaRPr>
          </a:p>
          <a:p>
            <a:pPr algn="just">
              <a:buNone/>
            </a:pPr>
            <a:r>
              <a:rPr lang="ru-RU" sz="2400" dirty="0" smtClean="0">
                <a:latin typeface="Times New Roman" pitchFamily="18" charset="0"/>
                <a:cs typeface="Times New Roman" pitchFamily="18" charset="0"/>
              </a:rPr>
              <a:t>Процесс изучения языка осуществляется более эффективно, когда мы используем ИЯ для решения проблем.</a:t>
            </a:r>
          </a:p>
          <a:p>
            <a:pPr algn="just"/>
            <a:r>
              <a:rPr lang="ru-RU" sz="2400" dirty="0" smtClean="0">
                <a:latin typeface="Times New Roman" pitchFamily="18" charset="0"/>
                <a:cs typeface="Times New Roman" pitchFamily="18" charset="0"/>
              </a:rPr>
              <a:t>3.</a:t>
            </a:r>
            <a:r>
              <a:rPr lang="ru-RU" sz="2400" i="1" dirty="0" smtClean="0">
                <a:latin typeface="Times New Roman" pitchFamily="18" charset="0"/>
                <a:cs typeface="Times New Roman" pitchFamily="18" charset="0"/>
              </a:rPr>
              <a:t>Когнитивный подход к грамматике.</a:t>
            </a:r>
            <a:endParaRPr lang="ru-RU" sz="2400" dirty="0" smtClean="0">
              <a:latin typeface="Times New Roman" pitchFamily="18" charset="0"/>
              <a:cs typeface="Times New Roman" pitchFamily="18" charset="0"/>
            </a:endParaRPr>
          </a:p>
          <a:p>
            <a:pPr algn="just">
              <a:buNone/>
            </a:pPr>
            <a:r>
              <a:rPr lang="ru-RU" sz="2400" dirty="0" smtClean="0">
                <a:latin typeface="Times New Roman" pitchFamily="18" charset="0"/>
                <a:cs typeface="Times New Roman" pitchFamily="18" charset="0"/>
              </a:rPr>
              <a:t>Так </a:t>
            </a:r>
            <a:r>
              <a:rPr lang="ru-RU" sz="2400" dirty="0" smtClean="0">
                <a:latin typeface="Times New Roman" pitchFamily="18" charset="0"/>
                <a:cs typeface="Times New Roman" pitchFamily="18" charset="0"/>
              </a:rPr>
              <a:t>как главная задача – научиться пользоваться ИЯ, школьникам предлагается множество возможностей применить пройденные грамматические структуры и явления.</a:t>
            </a:r>
          </a:p>
          <a:p>
            <a:pPr algn="just"/>
            <a:r>
              <a:rPr lang="ru-RU" sz="2400" dirty="0" smtClean="0">
                <a:latin typeface="Times New Roman" pitchFamily="18" charset="0"/>
                <a:cs typeface="Times New Roman" pitchFamily="18" charset="0"/>
              </a:rPr>
              <a:t>4.</a:t>
            </a:r>
            <a:r>
              <a:rPr lang="ru-RU" sz="2400" i="1" dirty="0" smtClean="0">
                <a:latin typeface="Times New Roman" pitchFamily="18" charset="0"/>
                <a:cs typeface="Times New Roman" pitchFamily="18" charset="0"/>
              </a:rPr>
              <a:t>Учение с увлечением.</a:t>
            </a:r>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74638"/>
            <a:ext cx="8229600" cy="1582726"/>
          </a:xfrm>
        </p:spPr>
        <p:txBody>
          <a:bodyPr>
            <a:normAutofit fontScale="90000"/>
          </a:bodyPr>
          <a:lstStyle/>
          <a:p>
            <a:pPr algn="ctr"/>
            <a:r>
              <a:rPr lang="ru-RU" dirty="0" smtClean="0">
                <a:ln>
                  <a:solidFill>
                    <a:schemeClr val="tx1"/>
                  </a:solidFill>
                </a:ln>
              </a:rPr>
              <a:t>Основные принципы проектной работы</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85720" y="714356"/>
            <a:ext cx="8229600" cy="5097467"/>
          </a:xfrm>
        </p:spPr>
        <p:txBody>
          <a:bodyPr>
            <a:normAutofit/>
          </a:bodyPr>
          <a:lstStyle/>
          <a:p>
            <a:r>
              <a:rPr lang="ru-RU" dirty="0" smtClean="0"/>
              <a:t>5.</a:t>
            </a:r>
            <a:r>
              <a:rPr lang="ru-RU" i="1" dirty="0" smtClean="0"/>
              <a:t>Личностный фактор.</a:t>
            </a:r>
            <a:endParaRPr lang="ru-RU" dirty="0" smtClean="0"/>
          </a:p>
          <a:p>
            <a:pPr algn="just">
              <a:buNone/>
            </a:pPr>
            <a:r>
              <a:rPr lang="ru-RU" sz="2400" dirty="0" smtClean="0">
                <a:latin typeface="Times New Roman" pitchFamily="18" charset="0"/>
                <a:cs typeface="Times New Roman" pitchFamily="18" charset="0"/>
              </a:rPr>
              <a:t>Посредством проектной работы ребятам предоставляется много возможностей думать и говорить о себе, своей жизни, интересах, </a:t>
            </a:r>
            <a:r>
              <a:rPr lang="ru-RU" sz="2400" dirty="0" smtClean="0">
                <a:latin typeface="Times New Roman" pitchFamily="18" charset="0"/>
                <a:cs typeface="Times New Roman" pitchFamily="18" charset="0"/>
              </a:rPr>
              <a:t>увлечениях и т.д. </a:t>
            </a:r>
            <a:endParaRPr lang="ru-RU" sz="2400" dirty="0" smtClean="0">
              <a:latin typeface="Times New Roman" pitchFamily="18" charset="0"/>
              <a:cs typeface="Times New Roman" pitchFamily="18" charset="0"/>
            </a:endParaRPr>
          </a:p>
          <a:p>
            <a:pPr algn="just"/>
            <a:r>
              <a:rPr lang="ru-RU" sz="2400" i="1" dirty="0" smtClean="0">
                <a:latin typeface="Times New Roman" pitchFamily="18" charset="0"/>
                <a:cs typeface="Times New Roman" pitchFamily="18" charset="0"/>
              </a:rPr>
              <a:t>6. Адаптация заданий.</a:t>
            </a:r>
            <a:endParaRPr lang="ru-RU" sz="2400" dirty="0" smtClean="0">
              <a:latin typeface="Times New Roman" pitchFamily="18" charset="0"/>
              <a:cs typeface="Times New Roman" pitchFamily="18" charset="0"/>
            </a:endParaRPr>
          </a:p>
          <a:p>
            <a:pPr algn="just">
              <a:buNone/>
            </a:pPr>
            <a:r>
              <a:rPr lang="ru-RU" sz="2400" dirty="0" smtClean="0">
                <a:latin typeface="Times New Roman" pitchFamily="18" charset="0"/>
                <a:cs typeface="Times New Roman" pitchFamily="18" charset="0"/>
              </a:rPr>
              <a:t>Проектная работа может быть использована на любом уровне, в любом возрасте. Выбор зависит от многих факторов, включая возраст, уровень знаний, интересы учеников, доступность материалов, временные рамки.</a:t>
            </a:r>
          </a:p>
          <a:p>
            <a:pPr algn="ctr"/>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71546"/>
            <a:ext cx="8229600" cy="4935745"/>
          </a:xfrm>
        </p:spPr>
        <p:txBody>
          <a:bodyPr>
            <a:normAutofit fontScale="92500"/>
          </a:bodyPr>
          <a:lstStyle/>
          <a:p>
            <a:pPr>
              <a:buNone/>
            </a:pPr>
            <a:endParaRPr lang="ru-RU" dirty="0" smtClean="0"/>
          </a:p>
          <a:p>
            <a:pPr lvl="0" algn="just"/>
            <a:r>
              <a:rPr lang="ru-RU" i="1" dirty="0" smtClean="0">
                <a:latin typeface="Times New Roman" pitchFamily="18" charset="0"/>
                <a:cs typeface="Times New Roman" pitchFamily="18" charset="0"/>
              </a:rPr>
              <a:t>Планирование в классе</a:t>
            </a:r>
            <a:r>
              <a:rPr lang="ru-RU" dirty="0" smtClean="0">
                <a:latin typeface="Times New Roman" pitchFamily="18" charset="0"/>
                <a:cs typeface="Times New Roman" pitchFamily="18" charset="0"/>
              </a:rPr>
              <a:t>.</a:t>
            </a:r>
          </a:p>
          <a:p>
            <a:pPr algn="just">
              <a:buNone/>
            </a:pPr>
            <a:r>
              <a:rPr lang="ru-RU" dirty="0" smtClean="0">
                <a:latin typeface="Times New Roman" pitchFamily="18" charset="0"/>
                <a:cs typeface="Times New Roman" pitchFamily="18" charset="0"/>
              </a:rPr>
              <a:t>Обсуждение содержания и характера проекта, составление интервью, способы сбора и вид необходимой информации.</a:t>
            </a:r>
          </a:p>
          <a:p>
            <a:pPr lvl="0" algn="just"/>
            <a:r>
              <a:rPr lang="ru-RU" i="1" dirty="0" smtClean="0">
                <a:latin typeface="Times New Roman" pitchFamily="18" charset="0"/>
                <a:cs typeface="Times New Roman" pitchFamily="18" charset="0"/>
              </a:rPr>
              <a:t>Выполнение проекта.</a:t>
            </a:r>
            <a:endParaRPr lang="ru-RU"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Деятельность выходит за пределы класса, используются все четыре вида речевой деятельности. Главная задача – сбор информации, её анализ, обработка и оформление. В данном случае ликвидируется разрыв между изучаемым и используемым языком, что способствует развитию коммуникативной компетентности учащихся.</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274638"/>
            <a:ext cx="8229600" cy="1082660"/>
          </a:xfrm>
        </p:spPr>
        <p:txBody>
          <a:bodyPr>
            <a:normAutofit fontScale="90000"/>
          </a:bodyPr>
          <a:lstStyle/>
          <a:p>
            <a:pPr algn="ctr"/>
            <a:r>
              <a:rPr lang="ru-RU" dirty="0" smtClean="0"/>
              <a:t>Этапы проектной </a:t>
            </a:r>
            <a:r>
              <a:rPr lang="ru-RU" dirty="0" smtClean="0"/>
              <a:t>работы</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sz="3400" dirty="0" smtClean="0">
                <a:latin typeface="Times New Roman" pitchFamily="18" charset="0"/>
                <a:cs typeface="Times New Roman" pitchFamily="18" charset="0"/>
              </a:rPr>
              <a:t>Художественно-творческое оформление проектов.</a:t>
            </a:r>
          </a:p>
          <a:p>
            <a:pPr lvl="0"/>
            <a:r>
              <a:rPr lang="ru-RU" sz="3400" i="1" dirty="0" smtClean="0">
                <a:latin typeface="Times New Roman" pitchFamily="18" charset="0"/>
                <a:cs typeface="Times New Roman" pitchFamily="18" charset="0"/>
              </a:rPr>
              <a:t>Презентация проектов.</a:t>
            </a:r>
            <a:endParaRPr lang="ru-RU" sz="3400" dirty="0" smtClean="0">
              <a:latin typeface="Times New Roman" pitchFamily="18" charset="0"/>
              <a:cs typeface="Times New Roman" pitchFamily="18" charset="0"/>
            </a:endParaRPr>
          </a:p>
          <a:p>
            <a:pPr>
              <a:buNone/>
            </a:pPr>
            <a:r>
              <a:rPr lang="ru-RU" sz="3400" dirty="0" smtClean="0">
                <a:latin typeface="Times New Roman" pitchFamily="18" charset="0"/>
                <a:cs typeface="Times New Roman" pitchFamily="18" charset="0"/>
              </a:rPr>
              <a:t>Способ презентации зависит от конечного продукта: схема, буклет, диапоказ, презентация, видеоролик. Устная презентация включает в себя определённую долю риска, т.е. наличие ошибок. Помощь учителя, консультации просто необходимы. Каждая группа выбирает спикеров, составляет план презентации. Во время защиты проекта все учащиеся делают записи, задают вопросы, тем самым обогащая свои знания по теме.</a:t>
            </a:r>
          </a:p>
          <a:p>
            <a:pPr>
              <a:buNone/>
            </a:pPr>
            <a:r>
              <a:rPr lang="ru-RU" sz="3400" dirty="0" smtClean="0">
                <a:latin typeface="Times New Roman" pitchFamily="18" charset="0"/>
                <a:cs typeface="Times New Roman" pitchFamily="18" charset="0"/>
              </a:rPr>
              <a:t> </a:t>
            </a:r>
          </a:p>
          <a:p>
            <a:pPr>
              <a:buNone/>
            </a:pPr>
            <a:r>
              <a:rPr lang="ru-RU" sz="3300" dirty="0" smtClean="0">
                <a:latin typeface="Times New Roman" pitchFamily="18" charset="0"/>
                <a:cs typeface="Times New Roman" pitchFamily="18" charset="0"/>
              </a:rPr>
              <a:t> </a:t>
            </a:r>
          </a:p>
          <a:p>
            <a:endParaRPr lang="ru-RU" dirty="0"/>
          </a:p>
        </p:txBody>
      </p:sp>
      <p:sp>
        <p:nvSpPr>
          <p:cNvPr id="3" name="Заголовок 2"/>
          <p:cNvSpPr>
            <a:spLocks noGrp="1"/>
          </p:cNvSpPr>
          <p:nvPr>
            <p:ph type="title"/>
          </p:nvPr>
        </p:nvSpPr>
        <p:spPr>
          <a:xfrm>
            <a:off x="457200" y="274638"/>
            <a:ext cx="8229600" cy="796908"/>
          </a:xfrm>
        </p:spPr>
        <p:txBody>
          <a:bodyPr/>
          <a:lstStyle/>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785794"/>
            <a:ext cx="8229600" cy="5221497"/>
          </a:xfrm>
        </p:spPr>
        <p:txBody>
          <a:bodyPr>
            <a:normAutofit fontScale="85000" lnSpcReduction="20000"/>
          </a:bodyPr>
          <a:lstStyle/>
          <a:p>
            <a:pPr lvl="0"/>
            <a:r>
              <a:rPr lang="ru-RU" i="1" dirty="0" smtClean="0"/>
              <a:t>Контроль.</a:t>
            </a:r>
            <a:endParaRPr lang="ru-RU" dirty="0" smtClean="0"/>
          </a:p>
          <a:p>
            <a:pPr algn="just"/>
            <a:r>
              <a:rPr lang="ru-RU" dirty="0" smtClean="0"/>
              <a:t>Существует несколько способов оценки </a:t>
            </a:r>
            <a:r>
              <a:rPr lang="ru-RU" sz="2800" dirty="0" smtClean="0">
                <a:latin typeface="Times New Roman" pitchFamily="18" charset="0"/>
                <a:cs typeface="Times New Roman" pitchFamily="18" charset="0"/>
              </a:rPr>
              <a:t>деятельности ученика:</a:t>
            </a:r>
          </a:p>
          <a:p>
            <a:pPr algn="just">
              <a:buNone/>
            </a:pPr>
            <a:r>
              <a:rPr lang="ru-RU"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учитывается лингвистическая правильность, многоплановость проекта, уровень проявленного творчества, чёткость презентации;</a:t>
            </a:r>
          </a:p>
          <a:p>
            <a:pPr algn="just">
              <a:buNone/>
            </a:pPr>
            <a:r>
              <a:rPr lang="ru-RU" sz="2800" dirty="0" smtClean="0">
                <a:latin typeface="Times New Roman" pitchFamily="18" charset="0"/>
                <a:cs typeface="Times New Roman" pitchFamily="18" charset="0"/>
              </a:rPr>
              <a:t>не </a:t>
            </a:r>
            <a:r>
              <a:rPr lang="ru-RU" sz="2800" dirty="0" smtClean="0">
                <a:latin typeface="Times New Roman" pitchFamily="18" charset="0"/>
                <a:cs typeface="Times New Roman" pitchFamily="18" charset="0"/>
              </a:rPr>
              <a:t>стоит ручкой исправлять ошибки в проектной работе, это может привести к снижению мотивации при изучении английского языка;</a:t>
            </a:r>
          </a:p>
          <a:p>
            <a:pPr algn="just">
              <a:buNone/>
            </a:pPr>
            <a:r>
              <a:rPr lang="ru-RU" sz="2800" dirty="0" smtClean="0">
                <a:latin typeface="Times New Roman" pitchFamily="18" charset="0"/>
                <a:cs typeface="Times New Roman" pitchFamily="18" charset="0"/>
              </a:rPr>
              <a:t>рекомендовать </a:t>
            </a:r>
            <a:r>
              <a:rPr lang="ru-RU" sz="2800" dirty="0" smtClean="0">
                <a:latin typeface="Times New Roman" pitchFamily="18" charset="0"/>
                <a:cs typeface="Times New Roman" pitchFamily="18" charset="0"/>
              </a:rPr>
              <a:t>ученикам выполнять черновой вариант работы;</a:t>
            </a:r>
          </a:p>
          <a:p>
            <a:pPr algn="just">
              <a:buNone/>
            </a:pPr>
            <a:r>
              <a:rPr lang="ru-RU" sz="2800" dirty="0" smtClean="0">
                <a:latin typeface="Times New Roman" pitchFamily="18" charset="0"/>
                <a:cs typeface="Times New Roman" pitchFamily="18" charset="0"/>
              </a:rPr>
              <a:t>формировать </a:t>
            </a:r>
            <a:r>
              <a:rPr lang="ru-RU" sz="2800" dirty="0" smtClean="0">
                <a:latin typeface="Times New Roman" pitchFamily="18" charset="0"/>
                <a:cs typeface="Times New Roman" pitchFamily="18" charset="0"/>
              </a:rPr>
              <a:t>и развивать навыки в разных видах деятельности на других уроках, отдавая предпочтение развитию творчества, навыков исследования, умения выразить себя.</a:t>
            </a:r>
          </a:p>
          <a:p>
            <a:pPr algn="just">
              <a:buNone/>
            </a:pPr>
            <a:r>
              <a:rPr lang="ru-RU" sz="2800" dirty="0" smtClean="0">
                <a:latin typeface="Times New Roman" pitchFamily="18" charset="0"/>
                <a:cs typeface="Times New Roman" pitchFamily="18" charset="0"/>
              </a:rPr>
              <a:t> </a:t>
            </a:r>
          </a:p>
          <a:p>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Подготовка проектной работы</a:t>
            </a:r>
            <a:endParaRPr lang="ru-RU" dirty="0"/>
          </a:p>
        </p:txBody>
      </p:sp>
      <p:pic>
        <p:nvPicPr>
          <p:cNvPr id="2050" name="Picture 2" descr="C:\Documents and Settings\Учитель\Рабочий стол\6\IMG_6151.JPG"/>
          <p:cNvPicPr>
            <a:picLocks noGrp="1" noChangeAspect="1" noChangeArrowheads="1"/>
          </p:cNvPicPr>
          <p:nvPr>
            <p:ph idx="1"/>
          </p:nvPr>
        </p:nvPicPr>
        <p:blipFill>
          <a:blip r:embed="rId2" cstate="print"/>
          <a:srcRect/>
          <a:stretch>
            <a:fillRect/>
          </a:stretch>
        </p:blipFill>
        <p:spPr bwMode="auto">
          <a:xfrm>
            <a:off x="1554692" y="1481138"/>
            <a:ext cx="6034616" cy="452596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Защита проектов в 6 Б классе</a:t>
            </a:r>
            <a:endParaRPr lang="ru-RU" dirty="0"/>
          </a:p>
        </p:txBody>
      </p:sp>
      <p:pic>
        <p:nvPicPr>
          <p:cNvPr id="1026" name="Picture 2" descr="C:\Documents and Settings\Учитель\Рабочий стол\6\IMGP4056.JPG"/>
          <p:cNvPicPr>
            <a:picLocks noGrp="1" noChangeAspect="1" noChangeArrowheads="1"/>
          </p:cNvPicPr>
          <p:nvPr>
            <p:ph idx="1"/>
          </p:nvPr>
        </p:nvPicPr>
        <p:blipFill>
          <a:blip r:embed="rId2" cstate="print"/>
          <a:srcRect/>
          <a:stretch>
            <a:fillRect/>
          </a:stretch>
        </p:blipFill>
        <p:spPr bwMode="auto">
          <a:xfrm>
            <a:off x="1500166" y="1571612"/>
            <a:ext cx="6228907" cy="4671681"/>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388</Words>
  <Application>Microsoft Office PowerPoint</Application>
  <PresentationFormat>Экран (4:3)</PresentationFormat>
  <Paragraphs>34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Открытая</vt:lpstr>
      <vt:lpstr>Проектная методика на уроках английского языка</vt:lpstr>
      <vt:lpstr>Слайд 2</vt:lpstr>
      <vt:lpstr>Основные принципы проектной работы </vt:lpstr>
      <vt:lpstr>Слайд 4</vt:lpstr>
      <vt:lpstr>Этапы проектной работы </vt:lpstr>
      <vt:lpstr>Слайд 6</vt:lpstr>
      <vt:lpstr>Слайд 7</vt:lpstr>
      <vt:lpstr>Подготовка проектной работы</vt:lpstr>
      <vt:lpstr>Защита проектов в 6 Б классе</vt:lpstr>
    </vt:vector>
  </TitlesOfParts>
  <Company>МОУ СОШ 8</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Проектная методика на уроках английского языка.</dc:title>
  <dc:creator>Учитель</dc:creator>
  <cp:lastModifiedBy>Учитель</cp:lastModifiedBy>
  <cp:revision>17</cp:revision>
  <dcterms:created xsi:type="dcterms:W3CDTF">2011-03-30T05:18:15Z</dcterms:created>
  <dcterms:modified xsi:type="dcterms:W3CDTF">2011-03-30T06:28:12Z</dcterms:modified>
</cp:coreProperties>
</file>